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29"/>
  </p:notesMasterIdLst>
  <p:handoutMasterIdLst>
    <p:handoutMasterId r:id="rId30"/>
  </p:handoutMasterIdLst>
  <p:sldIdLst>
    <p:sldId id="257" r:id="rId6"/>
    <p:sldId id="258" r:id="rId7"/>
    <p:sldId id="271" r:id="rId8"/>
    <p:sldId id="281" r:id="rId9"/>
    <p:sldId id="270" r:id="rId10"/>
    <p:sldId id="259" r:id="rId11"/>
    <p:sldId id="260" r:id="rId12"/>
    <p:sldId id="264" r:id="rId13"/>
    <p:sldId id="280" r:id="rId14"/>
    <p:sldId id="279" r:id="rId15"/>
    <p:sldId id="262" r:id="rId16"/>
    <p:sldId id="283" r:id="rId17"/>
    <p:sldId id="284" r:id="rId18"/>
    <p:sldId id="285" r:id="rId19"/>
    <p:sldId id="286" r:id="rId20"/>
    <p:sldId id="287" r:id="rId21"/>
    <p:sldId id="288" r:id="rId22"/>
    <p:sldId id="282" r:id="rId23"/>
    <p:sldId id="289" r:id="rId24"/>
    <p:sldId id="290" r:id="rId25"/>
    <p:sldId id="291" r:id="rId26"/>
    <p:sldId id="292" r:id="rId27"/>
    <p:sldId id="293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09D-F2BB-4D38-9C41-9E0BCB3DD23A}" type="datetimeFigureOut">
              <a:rPr lang="en-NZ" smtClean="0"/>
              <a:t>15/02/2017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0168F-0106-46F9-8D92-3D828DB31E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596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CDE9B-8C7C-49AA-BD9F-6F448F4F1C8C}" type="datetimeFigureOut">
              <a:rPr lang="en-NZ" smtClean="0"/>
              <a:t>15/02/2017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34AD4-FAED-43BA-A01D-A19D730FBE5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898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2505A-1F56-44FB-86A3-DCEA90F8F2E0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892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547813" y="3213100"/>
            <a:ext cx="6408737" cy="1439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Amasis MT Std Black" pitchFamily="18" charset="0"/>
              </a:defRPr>
            </a:lvl1pPr>
          </a:lstStyle>
          <a:p>
            <a:pPr lvl="0"/>
            <a:r>
              <a:rPr lang="en-NZ" dirty="0" smtClean="0">
                <a:latin typeface="Amasis MT Std Black" pitchFamily="18" charset="0"/>
              </a:rPr>
              <a:t>Year 13 Information Evening</a:t>
            </a:r>
          </a:p>
          <a:p>
            <a:pPr lvl="0"/>
            <a:r>
              <a:rPr lang="en-NZ" dirty="0" smtClean="0">
                <a:latin typeface="Amasis MT Std Black" pitchFamily="18" charset="0"/>
              </a:rPr>
              <a:t>2017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2683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331913" y="333375"/>
            <a:ext cx="7488237" cy="863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latin typeface="Amasis MT Std Black" pitchFamily="18" charset="0"/>
              </a:defRPr>
            </a:lvl1pPr>
          </a:lstStyle>
          <a:p>
            <a:pPr lvl="0"/>
            <a:r>
              <a:rPr lang="en-NZ" dirty="0" smtClean="0"/>
              <a:t>Insert heading here:</a:t>
            </a:r>
            <a:endParaRPr lang="en-NZ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1331913" y="1341438"/>
            <a:ext cx="7488237" cy="417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masis MT Std" pitchFamily="18" charset="0"/>
              </a:defRPr>
            </a:lvl1pPr>
            <a:lvl2pPr>
              <a:defRPr>
                <a:latin typeface="Amasis MT Std" pitchFamily="18" charset="0"/>
              </a:defRPr>
            </a:lvl2pPr>
            <a:lvl3pPr>
              <a:defRPr>
                <a:latin typeface="Amasis MT Std" pitchFamily="18" charset="0"/>
              </a:defRPr>
            </a:lvl3pPr>
            <a:lvl4pPr>
              <a:defRPr>
                <a:latin typeface="Amasis MT Std" pitchFamily="18" charset="0"/>
              </a:defRPr>
            </a:lvl4pPr>
            <a:lvl5pPr>
              <a:defRPr>
                <a:latin typeface="Amasis MT Std" pitchFamily="18" charset="0"/>
              </a:defRPr>
            </a:lvl5pPr>
          </a:lstStyle>
          <a:p>
            <a:pPr lvl="0"/>
            <a:r>
              <a:rPr lang="en-NZ" dirty="0" smtClean="0"/>
              <a:t>Insert text/images here: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30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07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6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05BFB0-E61E-4CF9-8383-854BB4105DBE}" type="datetimeFigureOut">
              <a:rPr lang="en-NZ" smtClean="0"/>
              <a:t>15/02/2017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6F4FEA-069D-4F94-BA10-A4977C706B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82512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2" y="69992"/>
            <a:ext cx="1306526" cy="14868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7122" y="1988840"/>
            <a:ext cx="8939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b="1" dirty="0" smtClean="0">
                <a:solidFill>
                  <a:schemeClr val="tx1"/>
                </a:solidFill>
              </a:rPr>
              <a:t>NAPIER</a:t>
            </a:r>
            <a:r>
              <a:rPr lang="en-NZ" sz="4800" b="1" baseline="0" dirty="0" smtClean="0">
                <a:solidFill>
                  <a:schemeClr val="tx1"/>
                </a:solidFill>
              </a:rPr>
              <a:t> BOYS’ HIGH SCHOOL</a:t>
            </a:r>
            <a:endParaRPr lang="en-NZ" sz="4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 rot="20070102">
            <a:off x="6655746" y="5436564"/>
            <a:ext cx="2461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latin typeface="Lucida Calligraphy" panose="03010101010101010101" pitchFamily="66" charset="0"/>
              </a:rPr>
              <a:t>Striving for success</a:t>
            </a:r>
            <a:endParaRPr lang="en-NZ" sz="28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12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" y="70480"/>
            <a:ext cx="1306097" cy="14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titude.org.nz/" TargetMode="External"/><Relationship Id="rId2" Type="http://schemas.openxmlformats.org/officeDocument/2006/relationships/hyperlink" Target="http://www.tutorsworldwide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yearoutgroup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kout.org.n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llaboutfunding.org.n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NZ" sz="5400" dirty="0" smtClean="0"/>
              <a:t>Year 13 2017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279793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Driving to school?  - WH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331913" y="980728"/>
            <a:ext cx="7488237" cy="4175125"/>
          </a:xfrm>
        </p:spPr>
        <p:txBody>
          <a:bodyPr/>
          <a:lstStyle/>
          <a:p>
            <a:pPr marL="1200150" lvl="1" indent="-457200">
              <a:buFont typeface="Arial" pitchFamily="34" charset="0"/>
              <a:buChar char="•"/>
            </a:pPr>
            <a:r>
              <a:rPr lang="en-NZ" dirty="0" smtClean="0"/>
              <a:t>Yes. But…permission from you, permission from me, permission for passengers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NZ" dirty="0" smtClean="0"/>
              <a:t>Parking restrictions for safety</a:t>
            </a:r>
          </a:p>
        </p:txBody>
      </p:sp>
    </p:spTree>
    <p:extLst>
      <p:ext uri="{BB962C8B-B14F-4D97-AF65-F5344CB8AC3E}">
        <p14:creationId xmlns:p14="http://schemas.microsoft.com/office/powerpoint/2010/main" val="2537995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Goal setting - BT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NZ" dirty="0" smtClean="0"/>
              <a:t>Important that all students set goals early on. These goals should cover academics naturally but also other aspects of school life, </a:t>
            </a:r>
            <a:r>
              <a:rPr lang="en-NZ" dirty="0" err="1" smtClean="0"/>
              <a:t>eg</a:t>
            </a:r>
            <a:r>
              <a:rPr lang="en-NZ" dirty="0" smtClean="0"/>
              <a:t>: sporting, cultural, citizenship.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5854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Personal Education Plan’s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986776" y="1341438"/>
            <a:ext cx="6178511" cy="41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13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Involving parents and families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2437856"/>
            <a:ext cx="7194549" cy="1933303"/>
          </a:xfrm>
        </p:spPr>
        <p:txBody>
          <a:bodyPr/>
          <a:lstStyle/>
          <a:p>
            <a:endParaRPr lang="en-NZ" dirty="0" smtClean="0"/>
          </a:p>
          <a:p>
            <a:r>
              <a:rPr lang="en-NZ" dirty="0" smtClean="0"/>
              <a:t>Best Evidence Synthesis research says that ‘the </a:t>
            </a:r>
            <a:r>
              <a:rPr lang="en-NZ" dirty="0"/>
              <a:t>involvement of parents and families in a student’s </a:t>
            </a:r>
            <a:r>
              <a:rPr lang="en-NZ" dirty="0" smtClean="0"/>
              <a:t>education’ can account for </a:t>
            </a:r>
            <a:r>
              <a:rPr lang="en-NZ" b="1" dirty="0" smtClean="0"/>
              <a:t>40% to 65% </a:t>
            </a:r>
            <a:r>
              <a:rPr lang="en-NZ" dirty="0" smtClean="0"/>
              <a:t>of achievement.</a:t>
            </a:r>
          </a:p>
          <a:p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4012475"/>
            <a:ext cx="5688632" cy="22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/>
              <a:t>Academic planning and monitoring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27585" y="1700808"/>
            <a:ext cx="799256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996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188" y="2712176"/>
            <a:ext cx="6990260" cy="2551578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77768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Pastoral   - 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331913" y="1196752"/>
            <a:ext cx="7488237" cy="417512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NZ" dirty="0" smtClean="0"/>
              <a:t>Change to Vertical Structure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dirty="0" smtClean="0"/>
              <a:t>Mentoring Year 9 students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dirty="0" smtClean="0"/>
              <a:t>House 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76601"/>
            <a:ext cx="5544616" cy="36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1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Opportunities &amp; events  - 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39553" y="1341438"/>
            <a:ext cx="8280598" cy="4175125"/>
          </a:xfrm>
        </p:spPr>
        <p:txBody>
          <a:bodyPr/>
          <a:lstStyle/>
          <a:p>
            <a:r>
              <a:rPr lang="en-NZ" b="1" dirty="0" smtClean="0"/>
              <a:t>Life Balance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sz="2400" dirty="0" smtClean="0"/>
              <a:t>Co-curricular opportunities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sz="2400" dirty="0" smtClean="0"/>
              <a:t>Ball (Term 3 – 26 August)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sz="2400" dirty="0" smtClean="0"/>
              <a:t>Father and son Leavers’ breakfast (Term 4 TBC)</a:t>
            </a:r>
          </a:p>
          <a:p>
            <a:pPr marL="457200" indent="-457200">
              <a:buFont typeface="Arial" pitchFamily="34" charset="0"/>
              <a:buChar char="•"/>
            </a:pPr>
            <a:endParaRPr lang="en-NZ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5148064" cy="3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51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Triangle of Success- 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7545" y="1340768"/>
            <a:ext cx="8352606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KAMAR parent 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Reports and interviews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 smtClean="0"/>
              <a:t>Make contact</a:t>
            </a:r>
          </a:p>
          <a:p>
            <a:endParaRPr lang="en-NZ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  <p:sp>
        <p:nvSpPr>
          <p:cNvPr id="4" name="Isosceles Triangle 3"/>
          <p:cNvSpPr/>
          <p:nvPr/>
        </p:nvSpPr>
        <p:spPr>
          <a:xfrm>
            <a:off x="1043608" y="3645024"/>
            <a:ext cx="2915816" cy="17366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/>
          <p:cNvSpPr txBox="1"/>
          <p:nvPr/>
        </p:nvSpPr>
        <p:spPr>
          <a:xfrm>
            <a:off x="1907704" y="32129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STUDENT</a:t>
            </a:r>
            <a:endParaRPr lang="en-NZ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32749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PARENT</a:t>
            </a:r>
            <a:endParaRPr lang="en-NZ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32749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SCHOOL</a:t>
            </a:r>
            <a:endParaRPr lang="en-NZ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4149080"/>
            <a:ext cx="64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600" b="1" dirty="0" smtClean="0"/>
              <a:t>=</a:t>
            </a:r>
            <a:endParaRPr lang="en-NZ" sz="6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583" y="2730882"/>
            <a:ext cx="2844825" cy="36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7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37332"/>
            <a:ext cx="8712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 smtClean="0"/>
              <a:t>Career Guidance 2017  </a:t>
            </a:r>
          </a:p>
          <a:p>
            <a:pPr algn="ctr"/>
            <a:r>
              <a:rPr lang="en-NZ" sz="3600" b="1" dirty="0" smtClean="0"/>
              <a:t>Carola Laurs</a:t>
            </a:r>
            <a:endParaRPr lang="en-NZ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7630" y="1638584"/>
            <a:ext cx="770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i="1" dirty="0" smtClean="0"/>
              <a:t>Planning is the key to Success</a:t>
            </a:r>
            <a:endParaRPr lang="en-NZ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25597" y="2845966"/>
            <a:ext cx="81368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 smtClean="0"/>
              <a:t>Careers and counselling department where </a:t>
            </a:r>
            <a:r>
              <a:rPr lang="en-NZ" sz="2400" dirty="0"/>
              <a:t>information </a:t>
            </a:r>
            <a:r>
              <a:rPr lang="en-NZ" sz="2400" dirty="0" smtClean="0"/>
              <a:t>is available- appointments for students all year.</a:t>
            </a:r>
          </a:p>
          <a:p>
            <a:endParaRPr lang="en-NZ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875564"/>
            <a:ext cx="8496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 smtClean="0"/>
              <a:t>NBHS </a:t>
            </a:r>
            <a:r>
              <a:rPr lang="en-NZ" sz="2400" dirty="0"/>
              <a:t>website has </a:t>
            </a:r>
            <a:r>
              <a:rPr lang="en-NZ" sz="2400" dirty="0" smtClean="0"/>
              <a:t>Careers information </a:t>
            </a:r>
            <a:r>
              <a:rPr lang="en-NZ" sz="2400" dirty="0"/>
              <a:t>updated </a:t>
            </a:r>
            <a:endParaRPr lang="en-NZ" sz="2400" dirty="0" smtClean="0"/>
          </a:p>
          <a:p>
            <a:r>
              <a:rPr lang="en-NZ" sz="2400" dirty="0"/>
              <a:t> </a:t>
            </a:r>
            <a:r>
              <a:rPr lang="en-NZ" sz="2400" dirty="0" smtClean="0"/>
              <a:t>     regularly</a:t>
            </a:r>
            <a:r>
              <a:rPr lang="en-NZ" sz="2400" dirty="0"/>
              <a:t>. </a:t>
            </a:r>
            <a:r>
              <a:rPr lang="en-NZ" sz="2400" dirty="0" smtClean="0">
                <a:hlinkClick r:id="rId2" action="ppaction://hlinksldjump"/>
              </a:rPr>
              <a:t>http://www.nbhs.school.nz/about/pastoral-care/careers-information-and-resources/</a:t>
            </a:r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872811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51670" y="55782"/>
            <a:ext cx="7488237" cy="863377"/>
          </a:xfrm>
        </p:spPr>
        <p:txBody>
          <a:bodyPr/>
          <a:lstStyle/>
          <a:p>
            <a:r>
              <a:rPr lang="en-NZ" dirty="0" smtClean="0"/>
              <a:t>Programme</a:t>
            </a:r>
            <a:endParaRPr lang="en-NZ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19567" y="692696"/>
            <a:ext cx="6264696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Welcome: Matt Bertram (Headmaster)</a:t>
            </a:r>
            <a:endParaRPr lang="en-GB" sz="2000" dirty="0"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Your reference</a:t>
            </a:r>
          </a:p>
          <a:p>
            <a:pPr eaLnBrk="1" hangingPunct="1"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Bruce Smith (Deputy Headmaster)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Academic </a:t>
            </a:r>
            <a:r>
              <a:rPr lang="en-GB" sz="2000" dirty="0">
                <a:latin typeface="Garamond" panose="02020404030301010803" pitchFamily="18" charset="0"/>
              </a:rPr>
              <a:t>expectations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>
                <a:latin typeface="Garamond" panose="02020404030301010803" pitchFamily="18" charset="0"/>
              </a:rPr>
              <a:t>Being a senior </a:t>
            </a:r>
            <a:r>
              <a:rPr lang="en-GB" sz="2000" dirty="0" smtClean="0">
                <a:latin typeface="Garamond" panose="02020404030301010803" pitchFamily="18" charset="0"/>
              </a:rPr>
              <a:t>leader - opportunities</a:t>
            </a:r>
            <a:endParaRPr lang="en-GB" sz="2000" dirty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Del White (Senior Master)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UE/Entry </a:t>
            </a:r>
            <a:r>
              <a:rPr lang="en-GB" sz="2000" dirty="0">
                <a:latin typeface="Garamond" panose="02020404030301010803" pitchFamily="18" charset="0"/>
              </a:rPr>
              <a:t>into tertiary courses </a:t>
            </a:r>
            <a:endParaRPr lang="en-GB" sz="2000" dirty="0" smtClean="0"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Cars </a:t>
            </a:r>
            <a:r>
              <a:rPr lang="en-GB" sz="2000" dirty="0">
                <a:latin typeface="Garamond" panose="02020404030301010803" pitchFamily="18" charset="0"/>
              </a:rPr>
              <a:t>and driving</a:t>
            </a:r>
          </a:p>
          <a:p>
            <a:pPr eaLnBrk="1" hangingPunct="1"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Kane Boulton (Senior Master)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Goal setting (Personal Education Plan)</a:t>
            </a:r>
            <a:endParaRPr lang="en-GB" sz="2000" dirty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Dave Russell (Senior Master)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Pastoral Change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Social opportunities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dirty="0">
                <a:latin typeface="Garamond" panose="02020404030301010803" pitchFamily="18" charset="0"/>
              </a:rPr>
              <a:t>Triangle of Success </a:t>
            </a:r>
            <a:endParaRPr lang="en-GB" sz="2000" dirty="0" smtClean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r>
              <a:rPr lang="en-GB" sz="2000" dirty="0" smtClean="0">
                <a:latin typeface="Garamond" panose="02020404030301010803" pitchFamily="18" charset="0"/>
              </a:rPr>
              <a:t>Carola Laurs (Careers </a:t>
            </a:r>
            <a:r>
              <a:rPr lang="en-GB" sz="2000" dirty="0">
                <a:latin typeface="Garamond" panose="02020404030301010803" pitchFamily="18" charset="0"/>
              </a:rPr>
              <a:t>Advisor)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>
                <a:latin typeface="Garamond" panose="02020404030301010803" pitchFamily="18" charset="0"/>
              </a:rPr>
              <a:t>Scholarship applications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>
                <a:latin typeface="Garamond" panose="02020404030301010803" pitchFamily="18" charset="0"/>
              </a:rPr>
              <a:t>University course and Halls of Residence applications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>
                <a:latin typeface="Garamond" panose="02020404030301010803" pitchFamily="18" charset="0"/>
              </a:rPr>
              <a:t>Careers guidance at </a:t>
            </a:r>
            <a:r>
              <a:rPr lang="en-GB" sz="2000" dirty="0" smtClean="0">
                <a:latin typeface="Garamond" panose="02020404030301010803" pitchFamily="18" charset="0"/>
              </a:rPr>
              <a:t>NBHS in 2017</a:t>
            </a:r>
            <a:endParaRPr lang="en-GB" sz="2000" dirty="0">
              <a:latin typeface="Garamond" panose="02020404030301010803" pitchFamily="18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n-GB" sz="2000" dirty="0">
                <a:latin typeface="Garamond" panose="02020404030301010803" pitchFamily="18" charset="0"/>
              </a:rPr>
              <a:t>GAP year opportunities </a:t>
            </a:r>
          </a:p>
          <a:p>
            <a:pPr eaLnBrk="1" hangingPunct="1">
              <a:defRPr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0498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359" y="2732727"/>
            <a:ext cx="7531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dirty="0" smtClean="0"/>
              <a:t> </a:t>
            </a:r>
            <a:r>
              <a:rPr lang="en-NZ" sz="2400" b="1" dirty="0" smtClean="0"/>
              <a:t>All Year 13s </a:t>
            </a:r>
            <a:r>
              <a:rPr lang="en-NZ" sz="2400" dirty="0" smtClean="0"/>
              <a:t>have an exit interview in October- CVs Hostels and Scholarships and Courses have been discussed and enrolled for by early Oct. Courses for University and Polytech - Dec </a:t>
            </a:r>
            <a:endParaRPr lang="en-NZ" sz="2400" dirty="0"/>
          </a:p>
        </p:txBody>
      </p:sp>
      <p:sp>
        <p:nvSpPr>
          <p:cNvPr id="3" name="Rectangle 2"/>
          <p:cNvSpPr/>
          <p:nvPr/>
        </p:nvSpPr>
        <p:spPr>
          <a:xfrm>
            <a:off x="1289359" y="5068341"/>
            <a:ext cx="73066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800" b="1" i="1" dirty="0" smtClean="0"/>
              <a:t>Encourage your son to seek advice. Please pick up the Career Dates/ Budget Planners as you leave</a:t>
            </a:r>
            <a:endParaRPr lang="en-NZ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89359" y="4254187"/>
            <a:ext cx="7243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Term 1 and Term 2 and 3 </a:t>
            </a:r>
            <a:r>
              <a:rPr lang="en-NZ" sz="2400" dirty="0" smtClean="0"/>
              <a:t>-University-Polytech liaison- </a:t>
            </a:r>
            <a:r>
              <a:rPr lang="en-NZ" sz="2400" b="1" dirty="0" smtClean="0"/>
              <a:t>Apprenticeship</a:t>
            </a:r>
            <a:r>
              <a:rPr lang="en-NZ" sz="2400" dirty="0" smtClean="0"/>
              <a:t>-Defence- Career Experts to classes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877" y="595990"/>
            <a:ext cx="774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/>
              <a:t>Career Interviews for Year 13</a:t>
            </a:r>
            <a:endParaRPr lang="en-NZ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9359" y="146097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b="1" dirty="0" smtClean="0"/>
              <a:t>All Year 13s </a:t>
            </a:r>
            <a:r>
              <a:rPr lang="en-NZ" sz="2400" dirty="0" smtClean="0"/>
              <a:t>have a Career Interview in Term 1 and 2 recorded on KAMAR- You and your son have access  -Student Portal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766443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                </a:t>
            </a:r>
            <a:r>
              <a:rPr lang="en-NZ" sz="3200" b="1" u="sng" dirty="0" smtClean="0"/>
              <a:t>OPTIONS FOR 2017 &amp; BEYOND</a:t>
            </a:r>
            <a:endParaRPr lang="en-NZ" sz="32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043608" y="109178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800" b="1" dirty="0" smtClean="0"/>
              <a:t>A </a:t>
            </a:r>
            <a:r>
              <a:rPr lang="en-NZ" sz="2800" b="1" dirty="0"/>
              <a:t>GAP </a:t>
            </a:r>
            <a:r>
              <a:rPr lang="en-NZ" sz="2800" b="1" dirty="0" smtClean="0"/>
              <a:t>Year</a:t>
            </a:r>
            <a:endParaRPr lang="en-NZ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043608" y="1553235"/>
            <a:ext cx="76009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 smtClean="0"/>
              <a:t> </a:t>
            </a:r>
            <a:r>
              <a:rPr lang="en-NZ" sz="2600" dirty="0" smtClean="0"/>
              <a:t>As </a:t>
            </a:r>
            <a:r>
              <a:rPr lang="en-NZ" sz="2600" dirty="0"/>
              <a:t>a volunteer or in paid </a:t>
            </a:r>
            <a:r>
              <a:rPr lang="en-NZ" sz="2600" dirty="0" smtClean="0"/>
              <a:t>work.  A chance to develop some independence, broaden horizons and sort future plans out. Many students now find work to save for study and have a year off to avoid the student loan.</a:t>
            </a:r>
            <a:endParaRPr lang="en-NZ" sz="2600" dirty="0"/>
          </a:p>
        </p:txBody>
      </p:sp>
      <p:sp>
        <p:nvSpPr>
          <p:cNvPr id="6" name="Rectangle 5"/>
          <p:cNvSpPr/>
          <p:nvPr/>
        </p:nvSpPr>
        <p:spPr>
          <a:xfrm>
            <a:off x="363588" y="521003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b="1" dirty="0"/>
              <a:t>Tutors Worldwide </a:t>
            </a:r>
            <a:r>
              <a:rPr lang="en-NZ" sz="2800" dirty="0"/>
              <a:t>– </a:t>
            </a:r>
            <a:r>
              <a:rPr lang="en-NZ" sz="2800" u="sng" dirty="0">
                <a:hlinkClick r:id="rId2"/>
              </a:rPr>
              <a:t>www.tutorsworldwide.org</a:t>
            </a:r>
            <a:endParaRPr lang="en-NZ" sz="2800" dirty="0"/>
          </a:p>
        </p:txBody>
      </p:sp>
      <p:sp>
        <p:nvSpPr>
          <p:cNvPr id="7" name="Rectangle 6"/>
          <p:cNvSpPr/>
          <p:nvPr/>
        </p:nvSpPr>
        <p:spPr>
          <a:xfrm>
            <a:off x="363588" y="4561964"/>
            <a:ext cx="6332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b="1" dirty="0" err="1"/>
              <a:t>Lattitude</a:t>
            </a:r>
            <a:r>
              <a:rPr lang="en-NZ" sz="2800" dirty="0"/>
              <a:t> - </a:t>
            </a:r>
            <a:r>
              <a:rPr lang="en-NZ" sz="2800" u="sng" dirty="0">
                <a:hlinkClick r:id="rId3"/>
              </a:rPr>
              <a:t>http://www.lattitude.org.nz</a:t>
            </a:r>
            <a:endParaRPr lang="en-NZ" sz="2800" dirty="0"/>
          </a:p>
        </p:txBody>
      </p:sp>
      <p:sp>
        <p:nvSpPr>
          <p:cNvPr id="8" name="Rectangle 7"/>
          <p:cNvSpPr/>
          <p:nvPr/>
        </p:nvSpPr>
        <p:spPr>
          <a:xfrm>
            <a:off x="86051" y="3268141"/>
            <a:ext cx="8780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 smtClean="0"/>
              <a:t>There are many </a:t>
            </a:r>
            <a:r>
              <a:rPr lang="en-NZ" sz="2800" dirty="0"/>
              <a:t>organisations that will offer various </a:t>
            </a:r>
            <a:r>
              <a:rPr lang="en-NZ" sz="2800" dirty="0" smtClean="0"/>
              <a:t>options   e.g. </a:t>
            </a:r>
            <a:r>
              <a:rPr lang="en-NZ" sz="2800" u="sng" dirty="0" smtClean="0">
                <a:hlinkClick r:id="rId4"/>
              </a:rPr>
              <a:t>http</a:t>
            </a:r>
            <a:r>
              <a:rPr lang="en-NZ" sz="2800" u="sng" dirty="0">
                <a:hlinkClick r:id="rId4"/>
              </a:rPr>
              <a:t>://</a:t>
            </a:r>
            <a:r>
              <a:rPr lang="en-NZ" sz="2800" u="sng" dirty="0" smtClean="0">
                <a:hlinkClick r:id="rId4"/>
              </a:rPr>
              <a:t>www.yearoutgroup.org</a:t>
            </a:r>
            <a:r>
              <a:rPr lang="en-NZ" sz="2800" dirty="0" smtClean="0"/>
              <a:t>.  For a traditional type of  GAP year :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784544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147" y="225770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b="1" dirty="0"/>
              <a:t>University – NZ </a:t>
            </a:r>
            <a:r>
              <a:rPr lang="en-NZ" sz="2400" b="1" dirty="0" smtClean="0"/>
              <a:t>and/or Overseas </a:t>
            </a:r>
            <a:r>
              <a:rPr lang="en-NZ" sz="2400" dirty="0" smtClean="0"/>
              <a:t>– Many specialise, e.g. Canterbury - Engineering, Otago - Health Science</a:t>
            </a:r>
            <a:endParaRPr lang="en-NZ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59631" y="311251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b="1" dirty="0" err="1"/>
              <a:t>Polytechs</a:t>
            </a:r>
            <a:r>
              <a:rPr lang="en-NZ" sz="2400" dirty="0"/>
              <a:t> – large </a:t>
            </a:r>
            <a:r>
              <a:rPr lang="en-NZ" sz="2400" dirty="0" smtClean="0"/>
              <a:t>range of degrees and diplomas; these shouldn’t </a:t>
            </a:r>
            <a:r>
              <a:rPr lang="en-NZ" sz="2400" dirty="0"/>
              <a:t>be discounted as an </a:t>
            </a:r>
            <a:r>
              <a:rPr lang="en-NZ" sz="2400" dirty="0" smtClean="0"/>
              <a:t>option</a:t>
            </a:r>
            <a:r>
              <a:rPr lang="en-NZ" sz="2400" dirty="0"/>
              <a:t> </a:t>
            </a:r>
            <a:r>
              <a:rPr lang="en-NZ" sz="2400" dirty="0" smtClean="0"/>
              <a:t>e.g. </a:t>
            </a:r>
            <a:r>
              <a:rPr lang="en-NZ" sz="2400" dirty="0" err="1" smtClean="0"/>
              <a:t>Weltec</a:t>
            </a:r>
            <a:r>
              <a:rPr lang="en-NZ" sz="2400" dirty="0" smtClean="0"/>
              <a:t> Automotive Engineering starts at L4→ Degree level </a:t>
            </a:r>
            <a:endParaRPr lang="en-NZ" sz="2400" dirty="0"/>
          </a:p>
        </p:txBody>
      </p:sp>
      <p:sp>
        <p:nvSpPr>
          <p:cNvPr id="5" name="Rectangle 4"/>
          <p:cNvSpPr/>
          <p:nvPr/>
        </p:nvSpPr>
        <p:spPr>
          <a:xfrm>
            <a:off x="1259631" y="4204245"/>
            <a:ext cx="7750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b="1" dirty="0"/>
              <a:t>Other </a:t>
            </a:r>
            <a:r>
              <a:rPr lang="en-NZ" sz="2400" b="1" dirty="0" smtClean="0"/>
              <a:t>providers-programmes  </a:t>
            </a:r>
            <a:r>
              <a:rPr lang="en-NZ" sz="2400" dirty="0" smtClean="0"/>
              <a:t>e.g.  Queenstown Resort College,  International College of Hotel Management, Defence Careers, ITOs- ETCO, Master plumber, BCITO, Incubator</a:t>
            </a:r>
            <a:endParaRPr lang="en-NZ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83862" y="420340"/>
            <a:ext cx="74646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 smtClean="0"/>
              <a:t>  TERTIARY STUDY</a:t>
            </a:r>
            <a:endParaRPr lang="en-NZ" sz="2800" dirty="0"/>
          </a:p>
          <a:p>
            <a:r>
              <a:rPr lang="en-NZ" sz="2400" dirty="0" smtClean="0"/>
              <a:t>Range </a:t>
            </a:r>
            <a:r>
              <a:rPr lang="en-NZ" sz="2400" dirty="0"/>
              <a:t>of courses  and providers available at tertiary level is </a:t>
            </a:r>
            <a:r>
              <a:rPr lang="en-NZ" sz="2400" dirty="0" smtClean="0"/>
              <a:t>vast- You and your son need to take up the opportunity to visit </a:t>
            </a:r>
            <a:r>
              <a:rPr lang="en-NZ" sz="2400" b="1" dirty="0" smtClean="0"/>
              <a:t>Open Days </a:t>
            </a:r>
            <a:r>
              <a:rPr lang="en-NZ" sz="2400" dirty="0" smtClean="0"/>
              <a:t>and research is essential from the Internet.</a:t>
            </a:r>
          </a:p>
        </p:txBody>
      </p:sp>
    </p:spTree>
    <p:extLst>
      <p:ext uri="{BB962C8B-B14F-4D97-AF65-F5344CB8AC3E}">
        <p14:creationId xmlns:p14="http://schemas.microsoft.com/office/powerpoint/2010/main" val="2002054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FUNDING</a:t>
            </a:r>
            <a:endParaRPr lang="en-NZ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98072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Throughout the year many scholarships become available </a:t>
            </a:r>
            <a:r>
              <a:rPr lang="en-NZ" sz="2400" dirty="0" smtClean="0"/>
              <a:t>from </a:t>
            </a:r>
            <a:r>
              <a:rPr lang="en-NZ" sz="2400" dirty="0"/>
              <a:t>a variety of sources</a:t>
            </a:r>
            <a:r>
              <a:rPr lang="en-NZ" sz="2400" dirty="0" smtClean="0"/>
              <a:t>. Remember there</a:t>
            </a:r>
            <a:endParaRPr lang="en-NZ" sz="2400" dirty="0"/>
          </a:p>
          <a:p>
            <a:r>
              <a:rPr lang="en-NZ" sz="2400" dirty="0"/>
              <a:t>i</a:t>
            </a:r>
            <a:r>
              <a:rPr lang="en-NZ" sz="2400" dirty="0" smtClean="0"/>
              <a:t>s fierce competition and they are limited.</a:t>
            </a:r>
            <a:endParaRPr lang="en-N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942947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u="sng" dirty="0" smtClean="0"/>
              <a:t>Breakout</a:t>
            </a:r>
            <a:endParaRPr lang="en-NZ" sz="2800" dirty="0" smtClean="0"/>
          </a:p>
          <a:p>
            <a:r>
              <a:rPr lang="en-NZ" sz="2800" dirty="0" smtClean="0">
                <a:hlinkClick r:id="rId3"/>
              </a:rPr>
              <a:t>www.breakout.org.nz</a:t>
            </a:r>
            <a:r>
              <a:rPr lang="en-NZ" sz="2800" dirty="0" smtClean="0"/>
              <a:t>  or </a:t>
            </a:r>
            <a:r>
              <a:rPr lang="en-NZ" sz="2800" dirty="0" smtClean="0">
                <a:hlinkClick r:id="rId4"/>
              </a:rPr>
              <a:t>www.allaboutfunding.org.nz</a:t>
            </a:r>
            <a:endParaRPr lang="en-NZ" sz="2800" dirty="0" smtClean="0"/>
          </a:p>
          <a:p>
            <a:endParaRPr lang="en-NZ" sz="1600" dirty="0"/>
          </a:p>
          <a:p>
            <a:r>
              <a:rPr lang="en-NZ" sz="2400" dirty="0" smtClean="0"/>
              <a:t>The most extensive online information collection of New Zealand scholarships, grants and awards</a:t>
            </a:r>
            <a:r>
              <a:rPr lang="en-NZ" sz="2400" dirty="0"/>
              <a:t>. </a:t>
            </a:r>
            <a:r>
              <a:rPr lang="en-NZ" sz="2400" dirty="0" smtClean="0"/>
              <a:t>These can </a:t>
            </a:r>
            <a:r>
              <a:rPr lang="en-NZ" sz="2400" dirty="0"/>
              <a:t>be accessed on any computer at </a:t>
            </a:r>
            <a:r>
              <a:rPr lang="en-NZ" sz="2400" dirty="0" smtClean="0"/>
              <a:t>school and</a:t>
            </a:r>
            <a:r>
              <a:rPr lang="en-NZ" sz="2400" b="1" dirty="0" smtClean="0"/>
              <a:t> </a:t>
            </a:r>
            <a:r>
              <a:rPr lang="en-NZ" sz="2400" b="1" dirty="0" err="1" smtClean="0"/>
              <a:t>Studylink</a:t>
            </a:r>
            <a:r>
              <a:rPr lang="en-NZ" sz="2400" b="1" dirty="0" smtClean="0"/>
              <a:t> </a:t>
            </a:r>
            <a:r>
              <a:rPr lang="en-NZ" sz="2400" dirty="0" smtClean="0"/>
              <a:t>comes in during Term 3 to help sort out student loans and allowances. You and your son need to have conversations regarding his future budget for study. An average cost is now</a:t>
            </a:r>
            <a:r>
              <a:rPr lang="en-NZ" sz="2400" b="1" dirty="0" smtClean="0"/>
              <a:t> $25,000 </a:t>
            </a:r>
            <a:r>
              <a:rPr lang="en-NZ" sz="2400" dirty="0" smtClean="0"/>
              <a:t>a year away from Hawkes Bay.</a:t>
            </a:r>
            <a:endParaRPr lang="en-NZ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3578" y="2093947"/>
            <a:ext cx="8088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It is clearly up to individual students to seek out possible scholarships.  But we assist with CVS and Interviews in Term 3.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521743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References - HM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NZ" dirty="0" smtClean="0"/>
              <a:t>Many students require a Headmaster’s reference which I base on:</a:t>
            </a:r>
            <a:endParaRPr lang="en-NZ" dirty="0"/>
          </a:p>
          <a:p>
            <a:pPr marL="514350" indent="-514350">
              <a:buAutoNum type="arabicPeriod"/>
            </a:pPr>
            <a:r>
              <a:rPr lang="en-NZ" dirty="0" smtClean="0"/>
              <a:t>Results from NCEA </a:t>
            </a:r>
          </a:p>
          <a:p>
            <a:pPr marL="514350" indent="-514350">
              <a:buAutoNum type="arabicPeriod"/>
            </a:pPr>
            <a:r>
              <a:rPr lang="en-NZ" dirty="0" smtClean="0"/>
              <a:t>Co-curricular activities –participation first, excellence second</a:t>
            </a:r>
          </a:p>
          <a:p>
            <a:pPr marL="514350" indent="-514350">
              <a:buAutoNum type="arabicPeriod"/>
            </a:pPr>
            <a:r>
              <a:rPr lang="en-NZ" dirty="0" smtClean="0"/>
              <a:t>Character: what do your teachers regularly observe about you in reports; what may I have observed.</a:t>
            </a:r>
          </a:p>
          <a:p>
            <a:pPr marL="514350" indent="-514350">
              <a:buAutoNum type="arabicPeriod"/>
            </a:pPr>
            <a:r>
              <a:rPr lang="en-NZ" b="1" u="sng" dirty="0" smtClean="0"/>
              <a:t>You</a:t>
            </a:r>
            <a:r>
              <a:rPr lang="en-NZ" dirty="0" smtClean="0"/>
              <a:t> write this by your actions.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32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51670" y="55782"/>
            <a:ext cx="7488237" cy="863377"/>
          </a:xfrm>
        </p:spPr>
        <p:txBody>
          <a:bodyPr/>
          <a:lstStyle/>
          <a:p>
            <a:r>
              <a:rPr lang="en-NZ" dirty="0" smtClean="0"/>
              <a:t>Academic expectations  - SM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Amasis MT Std Black"/>
              </a:rPr>
              <a:t>Students are at school putting their best effort into all of their work. Their uniform and grooming is a good example to other students.</a:t>
            </a:r>
          </a:p>
          <a:p>
            <a:endParaRPr lang="en-NZ" sz="3200" dirty="0">
              <a:latin typeface="Amasis MT Std Blac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>
                <a:latin typeface="Amasis MT Std Black"/>
              </a:rPr>
              <a:t>Sporting Code of conduct – requirements around attendance and NCEA completion.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>
                <a:latin typeface="Amasis MT Std Black"/>
              </a:rPr>
              <a:t>Year 13 Privileges: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NZ" sz="3200" dirty="0">
                <a:latin typeface="Amasis MT Std Black"/>
              </a:rPr>
              <a:t>Leaving school during study time.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NZ" sz="3200" dirty="0">
                <a:latin typeface="Amasis MT Std Black"/>
              </a:rPr>
              <a:t>Able to leave school grounds at lunchtime. </a:t>
            </a:r>
          </a:p>
        </p:txBody>
      </p:sp>
    </p:spTree>
    <p:extLst>
      <p:ext uri="{BB962C8B-B14F-4D97-AF65-F5344CB8AC3E}">
        <p14:creationId xmlns:p14="http://schemas.microsoft.com/office/powerpoint/2010/main" val="2704323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Leadership opportunities  - SM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83568" y="1484784"/>
            <a:ext cx="8280325" cy="5112568"/>
          </a:xfrm>
        </p:spPr>
        <p:txBody>
          <a:bodyPr/>
          <a:lstStyle/>
          <a:p>
            <a:r>
              <a:rPr lang="en-NZ" dirty="0"/>
              <a:t>1. House: House Prefects, organising sports and cultural teams, tutoring.</a:t>
            </a:r>
          </a:p>
          <a:p>
            <a:r>
              <a:rPr lang="en-NZ" dirty="0"/>
              <a:t>2. Service: Relay for Life; House initiatives Sport: Coaching and managing teams. Captaining teams. Toe by Toe Reading programme. Tutor class mentoring of Year 9 students.</a:t>
            </a:r>
          </a:p>
          <a:p>
            <a:r>
              <a:rPr lang="en-NZ" dirty="0"/>
              <a:t>3. Other: Student groups e.g. S.A.D.D, Library team, Model United Nations, Interact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80868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UE and NCEA Level Three  - WH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12776"/>
            <a:ext cx="9144000" cy="4678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u="sng" dirty="0">
                <a:latin typeface="Garamond" pitchFamily="18" charset="0"/>
                <a:cs typeface="Arial" pitchFamily="34" charset="0"/>
              </a:rPr>
              <a:t>NCEA Level Three = University Entrance *</a:t>
            </a:r>
          </a:p>
          <a:p>
            <a:pPr eaLnBrk="1" hangingPunct="1">
              <a:defRPr/>
            </a:pPr>
            <a:endParaRPr lang="en-US" sz="2800" b="1" dirty="0">
              <a:latin typeface="Garamond" pitchFamily="18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60 credits needed BUT 120 available</a:t>
            </a:r>
          </a:p>
          <a:p>
            <a:pPr eaLnBrk="1" hangingPunct="1">
              <a:defRPr/>
            </a:pPr>
            <a:endParaRPr lang="en-US" sz="2800" dirty="0">
              <a:latin typeface="Garamond" pitchFamily="18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Endorsements are still the key, especially as a predictor of future success</a:t>
            </a:r>
          </a:p>
          <a:p>
            <a:pPr eaLnBrk="1" hangingPunct="1">
              <a:tabLst>
                <a:tab pos="1970088" algn="l"/>
              </a:tabLst>
              <a:defRPr/>
            </a:pPr>
            <a:r>
              <a:rPr lang="en-US" sz="2800" b="1" u="sng" dirty="0" smtClean="0">
                <a:latin typeface="Garamond" pitchFamily="18" charset="0"/>
                <a:cs typeface="Arial" pitchFamily="34" charset="0"/>
              </a:rPr>
              <a:t>Endorsements </a:t>
            </a:r>
            <a:r>
              <a:rPr lang="en-US" sz="2800" b="1" u="sng" dirty="0">
                <a:latin typeface="Garamond" pitchFamily="18" charset="0"/>
                <a:cs typeface="Arial" pitchFamily="34" charset="0"/>
              </a:rPr>
              <a:t>= 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	</a:t>
            </a:r>
          </a:p>
          <a:p>
            <a:pPr eaLnBrk="1" hangingPunct="1">
              <a:tabLst>
                <a:tab pos="1970088" algn="l"/>
              </a:tabLst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	14 + merit or excellence credits in a </a:t>
            </a:r>
            <a:r>
              <a:rPr lang="en-US" sz="2800" b="1" dirty="0" smtClean="0">
                <a:latin typeface="Garamond" pitchFamily="18" charset="0"/>
                <a:cs typeface="Arial" pitchFamily="34" charset="0"/>
              </a:rPr>
              <a:t>subject (at     	least 3 external)</a:t>
            </a:r>
            <a:endParaRPr lang="en-US" sz="2800" b="1" dirty="0">
              <a:latin typeface="Garamond" pitchFamily="18" charset="0"/>
              <a:cs typeface="Arial" pitchFamily="34" charset="0"/>
            </a:endParaRPr>
          </a:p>
          <a:p>
            <a:pPr eaLnBrk="1" hangingPunct="1">
              <a:tabLst>
                <a:tab pos="1970088" algn="l"/>
              </a:tabLst>
              <a:defRPr/>
            </a:pPr>
            <a:r>
              <a:rPr lang="en-US" sz="2800" b="1" dirty="0">
                <a:latin typeface="Garamond" pitchFamily="18" charset="0"/>
                <a:cs typeface="Arial" pitchFamily="34" charset="0"/>
              </a:rPr>
              <a:t>	50 + merit or excellence credits over a level </a:t>
            </a:r>
          </a:p>
          <a:p>
            <a:pPr algn="ctr" eaLnBrk="1" hangingPunct="1"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91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University Entrance 2017  - WH</a:t>
            </a:r>
            <a:endParaRPr lang="en-N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66700" y="1809750"/>
            <a:ext cx="2895600" cy="37074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800" dirty="0" smtClean="0"/>
              <a:t>14 credits at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Level 3 or higher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In </a:t>
            </a:r>
            <a:r>
              <a:rPr lang="en-US" sz="2800" b="1" dirty="0" smtClean="0"/>
              <a:t>THREE</a:t>
            </a:r>
            <a:r>
              <a:rPr lang="en-US" sz="2800" dirty="0" smtClean="0"/>
              <a:t> approved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subject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61288" y="1752600"/>
            <a:ext cx="26019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  <a:cs typeface="Calibri" pitchFamily="34" charset="0"/>
              </a:rPr>
              <a:t>Literacy: 5 reading and 5 writing credits from Level 2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791200" y="1752600"/>
            <a:ext cx="3048000" cy="297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800" dirty="0" smtClean="0"/>
              <a:t>Numeracy: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 smtClean="0"/>
              <a:t>10 Level 1 or higher </a:t>
            </a:r>
            <a:r>
              <a:rPr lang="en-US" sz="2800" dirty="0" err="1" smtClean="0"/>
              <a:t>maths</a:t>
            </a:r>
            <a:r>
              <a:rPr lang="en-US" sz="2800" dirty="0" smtClean="0"/>
              <a:t> (or other numeracy) credits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71245" y="4256960"/>
            <a:ext cx="8382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3600" b="1" dirty="0">
                <a:latin typeface="Garamond" pitchFamily="18" charset="0"/>
              </a:rPr>
              <a:t>Plus: You MUST have NCEA Level Three</a:t>
            </a:r>
            <a:r>
              <a:rPr lang="en-NZ" b="1" dirty="0" smtClean="0"/>
              <a:t>.</a:t>
            </a:r>
          </a:p>
          <a:p>
            <a:pPr eaLnBrk="1" hangingPunct="1"/>
            <a:r>
              <a:rPr lang="en-NZ" sz="2000" dirty="0" smtClean="0"/>
              <a:t>60 credits at L3 + 20 credits L2 + L1 literacy &amp; numeracy (10 credits of each)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131444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38149" y="2150"/>
            <a:ext cx="7488237" cy="863377"/>
          </a:xfrm>
        </p:spPr>
        <p:txBody>
          <a:bodyPr/>
          <a:lstStyle/>
          <a:p>
            <a:r>
              <a:rPr lang="en-NZ" dirty="0" smtClean="0"/>
              <a:t>But…</a:t>
            </a:r>
            <a:endParaRPr lang="en-N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1326335" y="620688"/>
            <a:ext cx="7488237" cy="4175125"/>
          </a:xfrm>
        </p:spPr>
        <p:txBody>
          <a:bodyPr/>
          <a:lstStyle/>
          <a:p>
            <a:pPr eaLnBrk="1" hangingPunct="1"/>
            <a:r>
              <a:rPr lang="en-NZ" dirty="0" smtClean="0">
                <a:solidFill>
                  <a:schemeClr val="tx1"/>
                </a:solidFill>
              </a:rPr>
              <a:t>Many universities have adopted a points system or rank score since 2011 whereby the minimum UE requirement will no longer guarantee you a course.</a:t>
            </a:r>
          </a:p>
          <a:p>
            <a:pPr eaLnBrk="1" hangingPunct="1"/>
            <a:r>
              <a:rPr lang="en-NZ" dirty="0" smtClean="0">
                <a:solidFill>
                  <a:schemeClr val="tx1"/>
                </a:solidFill>
              </a:rPr>
              <a:t>In effect 70+ credits at Level 3 has become the minimum UE entry requirement with the earlier provisos still standing.</a:t>
            </a:r>
          </a:p>
          <a:p>
            <a:pPr eaLnBrk="1" hangingPunct="1"/>
            <a:endParaRPr lang="en-N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NZ" b="1" dirty="0" smtClean="0">
                <a:solidFill>
                  <a:schemeClr val="tx1"/>
                </a:solidFill>
              </a:rPr>
              <a:t>See University Websites for specific entry requirements.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08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Example: </a:t>
            </a:r>
            <a:r>
              <a:rPr lang="en-NZ" dirty="0" err="1" smtClean="0"/>
              <a:t>Auck</a:t>
            </a:r>
            <a:r>
              <a:rPr lang="en-NZ" dirty="0" smtClean="0"/>
              <a:t> </a:t>
            </a:r>
            <a:r>
              <a:rPr lang="en-NZ" dirty="0" err="1" smtClean="0"/>
              <a:t>Univ</a:t>
            </a:r>
            <a:r>
              <a:rPr lang="en-NZ" dirty="0" smtClean="0"/>
              <a:t> Engineering</a:t>
            </a:r>
            <a:endParaRPr lang="en-NZ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30320" y="1052736"/>
            <a:ext cx="7488237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6366"/>
            <a:ext cx="91440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68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nior School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0954E9CCB394396B9A584119734FC" ma:contentTypeVersion="1" ma:contentTypeDescription="Create a new document." ma:contentTypeScope="" ma:versionID="c66b689172819822aa84dfa8c388a1b4">
  <xsd:schema xmlns:xsd="http://www.w3.org/2001/XMLSchema" xmlns:xs="http://www.w3.org/2001/XMLSchema" xmlns:p="http://schemas.microsoft.com/office/2006/metadata/properties" xmlns:ns3="ed59bf7e-5059-4540-940a-e9af551e8d24" targetNamespace="http://schemas.microsoft.com/office/2006/metadata/properties" ma:root="true" ma:fieldsID="b1366b35028c77e2c75af1c0412ad456" ns3:_="">
    <xsd:import namespace="ed59bf7e-5059-4540-940a-e9af551e8d24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9bf7e-5059-4540-940a-e9af551e8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888060-92FE-4258-AECE-4C7869C890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0BFA3A-F597-47E6-8751-8EBE70ECD263}">
  <ds:schemaRefs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ed59bf7e-5059-4540-940a-e9af551e8d24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6BFA70B-8ECA-4EE7-995E-9B4266A52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59bf7e-5059-4540-940a-e9af551e8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Senior School PP Template</Template>
  <TotalTime>639</TotalTime>
  <Words>1042</Words>
  <Application>Microsoft Office PowerPoint</Application>
  <PresentationFormat>On-screen Show (4:3)</PresentationFormat>
  <Paragraphs>122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Amasis MT Std</vt:lpstr>
      <vt:lpstr>Amasis MT Std Black</vt:lpstr>
      <vt:lpstr>Arial</vt:lpstr>
      <vt:lpstr>Calibri</vt:lpstr>
      <vt:lpstr>Cambria</vt:lpstr>
      <vt:lpstr>Garamond</vt:lpstr>
      <vt:lpstr>Lucida Calligraphy</vt:lpstr>
      <vt:lpstr>Wingdings</vt:lpstr>
      <vt:lpstr>Senior School PP 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Involving parents and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Ireton</dc:creator>
  <cp:lastModifiedBy>Matthew Bertram</cp:lastModifiedBy>
  <cp:revision>54</cp:revision>
  <cp:lastPrinted>2017-02-08T02:17:08Z</cp:lastPrinted>
  <dcterms:created xsi:type="dcterms:W3CDTF">2013-08-21T04:26:03Z</dcterms:created>
  <dcterms:modified xsi:type="dcterms:W3CDTF">2017-02-15T00:57:49Z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0x0101007850954E9CCB394396B9A584119734FC</vt:lpwstr>
  </property>
  <property fmtid="{D5CDD505-2E9C-101B-9397-08002B2CF9AE}" pid="3" name="IsMyDocuments">
    <vt:bool>true</vt:bool>
  </property>
</Properties>
</file>